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81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4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379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3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99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5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6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9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9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8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24C178-2D64-431A-AA27-CCEB533CD22B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AC56-C9A0-4847-8C59-7B9BCF0E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0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7757" y="2291235"/>
            <a:ext cx="8343006" cy="1607574"/>
          </a:xfrm>
        </p:spPr>
        <p:txBody>
          <a:bodyPr/>
          <a:lstStyle/>
          <a:p>
            <a:pPr algn="ctr"/>
            <a:r>
              <a:rPr lang="en-US" sz="4800" dirty="0" smtClean="0"/>
              <a:t>International Roma Accelerator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508" y="3994095"/>
            <a:ext cx="8825658" cy="861420"/>
          </a:xfrm>
        </p:spPr>
        <p:txBody>
          <a:bodyPr/>
          <a:lstStyle/>
          <a:p>
            <a:pPr algn="ctr"/>
            <a:r>
              <a:rPr lang="en-US" dirty="0" smtClean="0"/>
              <a:t>Project proposa</a:t>
            </a:r>
            <a:r>
              <a:rPr lang="en-US" dirty="0"/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08" y="6342783"/>
            <a:ext cx="532404" cy="488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07" y="6342783"/>
            <a:ext cx="831301" cy="50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3" y="6342783"/>
            <a:ext cx="740651" cy="503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370" y="5501704"/>
            <a:ext cx="664093" cy="442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18" y="0"/>
            <a:ext cx="688887" cy="6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23" y="666195"/>
            <a:ext cx="684795" cy="5134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23" y="1154125"/>
            <a:ext cx="709640" cy="62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823" y="1762949"/>
            <a:ext cx="670072" cy="528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677" y="2304531"/>
            <a:ext cx="674323" cy="5418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5669" y="6342784"/>
            <a:ext cx="538835" cy="488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35" y="6342785"/>
            <a:ext cx="609253" cy="4889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15" y="6357345"/>
            <a:ext cx="731267" cy="4743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09" y="6371302"/>
            <a:ext cx="695765" cy="474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00" y="6357345"/>
            <a:ext cx="608876" cy="4771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737" y="6357345"/>
            <a:ext cx="632519" cy="502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15" y="6371303"/>
            <a:ext cx="698919" cy="5034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16" y="6357345"/>
            <a:ext cx="650545" cy="5025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61" y="6357345"/>
            <a:ext cx="634605" cy="4800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915" y="2828893"/>
            <a:ext cx="660980" cy="5770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915" y="3387989"/>
            <a:ext cx="663846" cy="6061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97" y="3996813"/>
            <a:ext cx="637664" cy="5563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92" y="6357346"/>
            <a:ext cx="700539" cy="5065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370" y="5929645"/>
            <a:ext cx="648340" cy="42770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756" y="6357346"/>
            <a:ext cx="694806" cy="5006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63" y="6357346"/>
            <a:ext cx="806341" cy="4889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63" y="6357346"/>
            <a:ext cx="707670" cy="5006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619" y="4553191"/>
            <a:ext cx="659999" cy="40828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99286" y="6357348"/>
            <a:ext cx="814537" cy="51741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677" y="6371303"/>
            <a:ext cx="695270" cy="5034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097" y="4975426"/>
            <a:ext cx="653374" cy="54158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078090" y="359684"/>
            <a:ext cx="1190098" cy="6130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0992" y="523642"/>
            <a:ext cx="3909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Romani Union- IRU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applicants agree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Attend all meetings during the program!</a:t>
            </a:r>
          </a:p>
          <a:p>
            <a:r>
              <a:rPr lang="en-US" dirty="0"/>
              <a:t>Make all interviews a priority!</a:t>
            </a:r>
          </a:p>
          <a:p>
            <a:r>
              <a:rPr lang="en-US" dirty="0"/>
              <a:t>Commitment!</a:t>
            </a:r>
          </a:p>
          <a:p>
            <a:r>
              <a:rPr lang="en-US" dirty="0"/>
              <a:t>Active involvement in the program!</a:t>
            </a:r>
          </a:p>
          <a:p>
            <a:r>
              <a:rPr lang="en-US" dirty="0"/>
              <a:t>Readiness!</a:t>
            </a:r>
          </a:p>
          <a:p>
            <a:r>
              <a:rPr lang="en-US" dirty="0"/>
              <a:t>Focus and concentration!</a:t>
            </a:r>
          </a:p>
          <a:p>
            <a:r>
              <a:rPr lang="en-US" dirty="0"/>
              <a:t>Timely completion of assessment questionnaires!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919760"/>
            <a:ext cx="4395788" cy="2472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2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6669" y="2425153"/>
            <a:ext cx="10515600" cy="1325563"/>
          </a:xfrm>
        </p:spPr>
        <p:txBody>
          <a:bodyPr/>
          <a:lstStyle/>
          <a:p>
            <a:r>
              <a:rPr lang="en-US" dirty="0"/>
              <a:t>The selection of candidates will be based on the following criteria: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372303" y="4214648"/>
            <a:ext cx="3678621" cy="935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idea / concept</a:t>
            </a:r>
          </a:p>
          <a:p>
            <a:r>
              <a:rPr lang="en-US" dirty="0"/>
              <a:t>Development phase</a:t>
            </a:r>
          </a:p>
          <a:p>
            <a:r>
              <a:rPr lang="en-US" dirty="0"/>
              <a:t>Team composition and commitment</a:t>
            </a:r>
          </a:p>
          <a:p>
            <a:r>
              <a:rPr lang="en-US" dirty="0"/>
              <a:t>Ability to develop a business</a:t>
            </a:r>
          </a:p>
        </p:txBody>
      </p:sp>
    </p:spTree>
    <p:extLst>
      <p:ext uri="{BB962C8B-B14F-4D97-AF65-F5344CB8AC3E}">
        <p14:creationId xmlns:p14="http://schemas.microsoft.com/office/powerpoint/2010/main" val="23383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/ profit</a:t>
            </a:r>
          </a:p>
          <a:p>
            <a:r>
              <a:rPr lang="en-US" dirty="0"/>
              <a:t>Degree of innovation</a:t>
            </a:r>
          </a:p>
          <a:p>
            <a:r>
              <a:rPr lang="en-US" dirty="0"/>
              <a:t>Publicity of established strategies</a:t>
            </a:r>
          </a:p>
          <a:p>
            <a:r>
              <a:rPr lang="en-US" dirty="0"/>
              <a:t>Maintaining a competitive advantage</a:t>
            </a:r>
          </a:p>
          <a:p>
            <a:r>
              <a:rPr lang="en-US" dirty="0"/>
              <a:t>Team capacity</a:t>
            </a:r>
          </a:p>
          <a:p>
            <a:r>
              <a:rPr lang="en-US" dirty="0"/>
              <a:t>Willingness to co-finance the project through own participation</a:t>
            </a:r>
          </a:p>
          <a:p>
            <a:r>
              <a:rPr lang="en-US" dirty="0"/>
              <a:t>Reality of financial / budget projections</a:t>
            </a:r>
          </a:p>
          <a:p>
            <a:r>
              <a:rPr lang="en-US" dirty="0"/>
              <a:t>Maintenance of the entire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9429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10" y="131105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Benefits for applicants!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951890" y="3426372"/>
            <a:ext cx="4319751" cy="1397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 with the business model</a:t>
            </a:r>
          </a:p>
          <a:p>
            <a:r>
              <a:rPr lang="en-US" dirty="0"/>
              <a:t>Defining priorities</a:t>
            </a:r>
          </a:p>
          <a:p>
            <a:r>
              <a:rPr lang="en-US" dirty="0"/>
              <a:t>Setting a milestone and starting teamwork</a:t>
            </a:r>
          </a:p>
          <a:p>
            <a:r>
              <a:rPr lang="en-US" dirty="0"/>
              <a:t>Partnership and cooperation with other companies</a:t>
            </a:r>
          </a:p>
          <a:p>
            <a:r>
              <a:rPr lang="en-US" dirty="0"/>
              <a:t>Money management skills</a:t>
            </a:r>
          </a:p>
          <a:p>
            <a:r>
              <a:rPr lang="en-US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29003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opportunities does the accelerator offer?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Acquisition of practical tools for identifying challenges</a:t>
            </a:r>
          </a:p>
          <a:p>
            <a:r>
              <a:rPr lang="en-US" dirty="0"/>
              <a:t>Ability to assess risks and create a business model</a:t>
            </a:r>
          </a:p>
          <a:p>
            <a:r>
              <a:rPr lang="en-US" dirty="0"/>
              <a:t>Opportunity to network and discover new sources of collaboration</a:t>
            </a:r>
          </a:p>
          <a:p>
            <a:r>
              <a:rPr lang="en-US" dirty="0"/>
              <a:t>Collaboration with other creative applicants</a:t>
            </a:r>
          </a:p>
          <a:p>
            <a:r>
              <a:rPr lang="en-US" dirty="0"/>
              <a:t>Better understanding of potential markets and their development</a:t>
            </a:r>
          </a:p>
          <a:p>
            <a:r>
              <a:rPr lang="en-US" dirty="0"/>
              <a:t>Gaining confidence in business decision making</a:t>
            </a:r>
          </a:p>
          <a:p>
            <a:r>
              <a:rPr lang="en-US" dirty="0"/>
              <a:t>Access to industry experts</a:t>
            </a:r>
          </a:p>
          <a:p>
            <a:r>
              <a:rPr lang="en-US" dirty="0"/>
              <a:t>Workshop trainers</a:t>
            </a:r>
          </a:p>
          <a:p>
            <a:r>
              <a:rPr lang="en-US" dirty="0"/>
              <a:t>Custom counseling sessions</a:t>
            </a:r>
          </a:p>
        </p:txBody>
      </p:sp>
    </p:spTree>
    <p:extLst>
      <p:ext uri="{BB962C8B-B14F-4D97-AF65-F5344CB8AC3E}">
        <p14:creationId xmlns:p14="http://schemas.microsoft.com/office/powerpoint/2010/main" val="30618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566" y="1955697"/>
            <a:ext cx="9654027" cy="2153848"/>
          </a:xfrm>
        </p:spPr>
        <p:txBody>
          <a:bodyPr/>
          <a:lstStyle/>
          <a:p>
            <a:r>
              <a:rPr lang="en-US" dirty="0"/>
              <a:t>What do we get for the support we provide?</a:t>
            </a:r>
          </a:p>
        </p:txBody>
      </p:sp>
    </p:spTree>
    <p:extLst>
      <p:ext uri="{BB962C8B-B14F-4D97-AF65-F5344CB8AC3E}">
        <p14:creationId xmlns:p14="http://schemas.microsoft.com/office/powerpoint/2010/main" val="7192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Motive, obligation, investment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motivation for investing is to make a profit when the value of the business grows to a satisfactory level</a:t>
            </a:r>
            <a:r>
              <a:rPr lang="en-US" dirty="0" smtClean="0"/>
              <a:t>.</a:t>
            </a:r>
          </a:p>
          <a:p>
            <a:r>
              <a:rPr lang="en-US" dirty="0"/>
              <a:t>It has the option to offer collateral in the form of collateral, mortgages, etc.</a:t>
            </a:r>
          </a:p>
          <a:p>
            <a:r>
              <a:rPr lang="en-US" dirty="0" smtClean="0"/>
              <a:t>By </a:t>
            </a:r>
            <a:r>
              <a:rPr lang="en-US" dirty="0"/>
              <a:t>investing in each of the start-up businesses, the legal entity International Roma accelerator acquires an appropriate share in the ownership structure of the company.</a:t>
            </a:r>
            <a:endParaRPr lang="mk-MK" dirty="0" smtClean="0"/>
          </a:p>
        </p:txBody>
      </p:sp>
    </p:spTree>
    <p:extLst>
      <p:ext uri="{BB962C8B-B14F-4D97-AF65-F5344CB8AC3E}">
        <p14:creationId xmlns:p14="http://schemas.microsoft.com/office/powerpoint/2010/main" val="22654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percentage of shares does the accelerator acquire? Is he becoming the dominant owner of the company?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is not to be the dominant owner.</a:t>
            </a:r>
          </a:p>
          <a:p>
            <a:r>
              <a:rPr lang="en-US" dirty="0"/>
              <a:t>The amount of the share will depend on the amount of funds that will be invested, the evaluation of the start up business, etc.</a:t>
            </a:r>
          </a:p>
          <a:p>
            <a:r>
              <a:rPr lang="en-US" dirty="0"/>
              <a:t>The percentage of the share will depend, above all, on the assessment of their attractiveness and the belief that there will be fast, global and sustainable growth.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032" y="4188345"/>
            <a:ext cx="5818789" cy="22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84" y="132736"/>
            <a:ext cx="2286000" cy="104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49328" y="1179872"/>
            <a:ext cx="14749" cy="61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47883" y="1799304"/>
            <a:ext cx="2418735" cy="107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5766618" y="2330246"/>
            <a:ext cx="1106129" cy="7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928468" y="1644446"/>
            <a:ext cx="2344994" cy="1415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49328" y="2875936"/>
            <a:ext cx="0" cy="648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47883" y="3569110"/>
            <a:ext cx="2418735" cy="103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3"/>
          </p:cNvCxnSpPr>
          <p:nvPr/>
        </p:nvCxnSpPr>
        <p:spPr>
          <a:xfrm flipV="1">
            <a:off x="5766618" y="4085303"/>
            <a:ext cx="11061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990733" y="3288891"/>
            <a:ext cx="2227008" cy="1596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704735" y="4601497"/>
            <a:ext cx="1784555" cy="61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6" idx="3"/>
          </p:cNvCxnSpPr>
          <p:nvPr/>
        </p:nvCxnSpPr>
        <p:spPr>
          <a:xfrm flipV="1">
            <a:off x="6540070" y="4651601"/>
            <a:ext cx="776801" cy="569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704735" y="5220929"/>
            <a:ext cx="17845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40070" y="5220929"/>
            <a:ext cx="1763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77580" y="5220929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03342" y="5220929"/>
            <a:ext cx="0" cy="4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68271" y="5678129"/>
            <a:ext cx="2971799" cy="1017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10168" y="5678129"/>
            <a:ext cx="2477729" cy="1017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28608" y="262362"/>
            <a:ext cx="2249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International Romani Union- IRU &amp; 55 COUNTRIES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429001" y="1821134"/>
            <a:ext cx="2131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ACCELERATOR</a:t>
            </a:r>
          </a:p>
          <a:p>
            <a:pPr algn="ctr"/>
            <a:r>
              <a:rPr lang="en-US" sz="1600" dirty="0" smtClean="0"/>
              <a:t>&amp; </a:t>
            </a:r>
          </a:p>
          <a:p>
            <a:pPr algn="ctr"/>
            <a:r>
              <a:rPr lang="en-US" sz="1600" dirty="0" smtClean="0"/>
              <a:t>AIRBCM-NGO North Macedonia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99743" y="2167702"/>
            <a:ext cx="217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WEBSITE/PORTAL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465871" y="3849329"/>
            <a:ext cx="213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INVESTMENT FUND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98047" y="3737511"/>
            <a:ext cx="1812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BORD</a:t>
            </a:r>
            <a:r>
              <a:rPr lang="mk-MK" dirty="0"/>
              <a:t> </a:t>
            </a:r>
            <a:r>
              <a:rPr lang="en-US" dirty="0" smtClean="0"/>
              <a:t>&amp; MONITORING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42852" y="6009656"/>
            <a:ext cx="269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NGO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772400" y="6058677"/>
            <a:ext cx="2064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COMPANIES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1356852" y="5220929"/>
            <a:ext cx="33478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27355" y="5220929"/>
            <a:ext cx="14748" cy="4129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21226" y="5678129"/>
            <a:ext cx="2787445" cy="1017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221226" y="5766289"/>
            <a:ext cx="2521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WORLD BANK, EU BANKS, EU COMMISIONS, FONDATIONS, DONATORS, IBRD etc.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68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monitoring and control by the accelerator will be regulated in a special agreement that will be signed before the start of the project activities.</a:t>
            </a:r>
          </a:p>
          <a:p>
            <a:r>
              <a:rPr lang="en-US" dirty="0"/>
              <a:t>Entrepreneurs / management teams will manage the operational </a:t>
            </a:r>
            <a:r>
              <a:rPr lang="en-US" dirty="0" err="1"/>
              <a:t>ie</a:t>
            </a:r>
            <a:r>
              <a:rPr lang="en-US" dirty="0"/>
              <a:t> daily operations.</a:t>
            </a:r>
          </a:p>
          <a:p>
            <a:r>
              <a:rPr lang="en-US" dirty="0"/>
              <a:t>Investors will participate in the process of making important strategic decisions for business growth and development.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963" y="4288193"/>
            <a:ext cx="3839779" cy="2159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3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of activities in the accelerator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Application, pre-accelerator phase, accelerator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3313" y="2052919"/>
            <a:ext cx="7746398" cy="627220"/>
          </a:xfrm>
        </p:spPr>
        <p:txBody>
          <a:bodyPr/>
          <a:lstStyle/>
          <a:p>
            <a:r>
              <a:rPr lang="en-US" dirty="0"/>
              <a:t>Fill in and send a short application form.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1103313" y="2974428"/>
            <a:ext cx="3426646" cy="2585544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48910" y="4235670"/>
            <a:ext cx="128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5049" y="4528489"/>
            <a:ext cx="549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evaluation of the business idea.</a:t>
            </a:r>
          </a:p>
        </p:txBody>
      </p:sp>
    </p:spTree>
    <p:extLst>
      <p:ext uri="{BB962C8B-B14F-4D97-AF65-F5344CB8AC3E}">
        <p14:creationId xmlns:p14="http://schemas.microsoft.com/office/powerpoint/2010/main" val="12580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Pre-accelerator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7522" cy="1983054"/>
          </a:xfrm>
        </p:spPr>
        <p:txBody>
          <a:bodyPr/>
          <a:lstStyle/>
          <a:p>
            <a:r>
              <a:rPr lang="en-US" dirty="0"/>
              <a:t>This phase is for startups that will pass the first stage of evaluation.</a:t>
            </a:r>
          </a:p>
          <a:p>
            <a:r>
              <a:rPr lang="en-US" dirty="0"/>
              <a:t>Objective: To train them for making a more advanced version of the business plan and continuous evaluation by applying various techniques</a:t>
            </a:r>
            <a:endParaRPr lang="mk-MK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657600" y="3563007"/>
            <a:ext cx="388883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9007" y="4393324"/>
            <a:ext cx="7325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application form - a more advanced version of the business plan.</a:t>
            </a:r>
          </a:p>
          <a:p>
            <a:r>
              <a:rPr lang="en-US" dirty="0"/>
              <a:t>OBJECTIVE: SELECTION OF 5-10 STARTUPTIES BETWEEN THE FINAL INVESTMENT CHOICE WILL BE MADE.</a:t>
            </a:r>
          </a:p>
        </p:txBody>
      </p:sp>
    </p:spTree>
    <p:extLst>
      <p:ext uri="{BB962C8B-B14F-4D97-AF65-F5344CB8AC3E}">
        <p14:creationId xmlns:p14="http://schemas.microsoft.com/office/powerpoint/2010/main" val="7664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Implementation of the Accelerator program entitled: </a:t>
            </a:r>
            <a:r>
              <a:rPr lang="en-US" dirty="0" smtClean="0"/>
              <a:t>BIRD, and </a:t>
            </a:r>
            <a:r>
              <a:rPr lang="en-US" dirty="0"/>
              <a:t>making a final decision to invest in the most attractive startups.</a:t>
            </a:r>
          </a:p>
        </p:txBody>
      </p:sp>
    </p:spTree>
    <p:extLst>
      <p:ext uri="{BB962C8B-B14F-4D97-AF65-F5344CB8AC3E}">
        <p14:creationId xmlns:p14="http://schemas.microsoft.com/office/powerpoint/2010/main" val="34256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24" y="304800"/>
            <a:ext cx="8332076" cy="6249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33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Establishment of an investment fund</a:t>
            </a:r>
          </a:p>
          <a:p>
            <a:r>
              <a:rPr lang="en-US" dirty="0"/>
              <a:t>Encouraging minority entrepreneurship by moving the start-up scene</a:t>
            </a:r>
          </a:p>
          <a:p>
            <a:r>
              <a:rPr lang="en-US" dirty="0"/>
              <a:t>Education (creating and managing a start up business)</a:t>
            </a:r>
          </a:p>
          <a:p>
            <a:r>
              <a:rPr lang="en-US" dirty="0"/>
              <a:t>Financial support for the development of innovative start-up businesses</a:t>
            </a:r>
          </a:p>
          <a:p>
            <a:r>
              <a:rPr lang="en-US" dirty="0"/>
              <a:t>Advanced spin-off and P&amp;P projects</a:t>
            </a:r>
          </a:p>
          <a:p>
            <a:r>
              <a:rPr lang="en-US" dirty="0"/>
              <a:t>Economic progress</a:t>
            </a:r>
          </a:p>
          <a:p>
            <a:r>
              <a:rPr lang="en-US" dirty="0"/>
              <a:t>Educating small business owners to increase resilience in order to develop their own strategy</a:t>
            </a:r>
          </a:p>
        </p:txBody>
      </p:sp>
    </p:spTree>
    <p:extLst>
      <p:ext uri="{BB962C8B-B14F-4D97-AF65-F5344CB8AC3E}">
        <p14:creationId xmlns:p14="http://schemas.microsoft.com/office/powerpoint/2010/main" val="39359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our mission?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Development of Roma network business (business incubators)</a:t>
            </a:r>
          </a:p>
          <a:p>
            <a:r>
              <a:rPr lang="en-US" dirty="0"/>
              <a:t>Development and implementation of practices that would result in start up businesses (micro and macro businesses)</a:t>
            </a:r>
          </a:p>
          <a:p>
            <a:r>
              <a:rPr lang="en-US" dirty="0"/>
              <a:t>Connecting applicants with professional consultants. (preparation of a business plan)</a:t>
            </a:r>
          </a:p>
          <a:p>
            <a:r>
              <a:rPr lang="en-US" dirty="0"/>
              <a:t>Developing old and new businesses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55" y="2442855"/>
            <a:ext cx="5181600" cy="2709236"/>
          </a:xfrm>
        </p:spPr>
      </p:pic>
    </p:spTree>
    <p:extLst>
      <p:ext uri="{BB962C8B-B14F-4D97-AF65-F5344CB8AC3E}">
        <p14:creationId xmlns:p14="http://schemas.microsoft.com/office/powerpoint/2010/main" val="15552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Investing in business entities with innovative products and / or services.</a:t>
            </a:r>
          </a:p>
          <a:p>
            <a:r>
              <a:rPr lang="en-US" dirty="0"/>
              <a:t>Investing in a Start Up Business</a:t>
            </a:r>
          </a:p>
          <a:p>
            <a:r>
              <a:rPr lang="en-US" dirty="0"/>
              <a:t>Investing in entrepreneurial education</a:t>
            </a:r>
          </a:p>
          <a:p>
            <a:r>
              <a:rPr lang="en-US" dirty="0"/>
              <a:t>Investing in micro and small companies</a:t>
            </a:r>
          </a:p>
        </p:txBody>
      </p:sp>
    </p:spTree>
    <p:extLst>
      <p:ext uri="{BB962C8B-B14F-4D97-AF65-F5344CB8AC3E}">
        <p14:creationId xmlns:p14="http://schemas.microsoft.com/office/powerpoint/2010/main" val="4914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focus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Europe</a:t>
            </a:r>
          </a:p>
          <a:p>
            <a:r>
              <a:rPr lang="en-US" dirty="0"/>
              <a:t>Western Balkans</a:t>
            </a:r>
          </a:p>
          <a:p>
            <a:r>
              <a:rPr lang="en-US" dirty="0"/>
              <a:t>Asia</a:t>
            </a:r>
          </a:p>
          <a:p>
            <a:r>
              <a:rPr lang="en-US" dirty="0" smtClean="0"/>
              <a:t>America</a:t>
            </a:r>
          </a:p>
          <a:p>
            <a:r>
              <a:rPr lang="en-US" dirty="0" smtClean="0"/>
              <a:t>Russia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99" y="2443648"/>
            <a:ext cx="2253142" cy="2253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65" y="429457"/>
            <a:ext cx="2268936" cy="24475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95" y="2133763"/>
            <a:ext cx="2274529" cy="2274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0389" y="4158456"/>
            <a:ext cx="2258361" cy="2261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95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and criteria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Team support for each individual to fulfill their dream and establish a business or non-profit organization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Criteria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Start up businesses to be supported in their innovative solutions</a:t>
            </a:r>
          </a:p>
          <a:p>
            <a:r>
              <a:rPr lang="en-US" dirty="0"/>
              <a:t>Support for ongoing problems and rapid growth and development</a:t>
            </a:r>
          </a:p>
          <a:p>
            <a:r>
              <a:rPr lang="en-US" dirty="0"/>
              <a:t>Northern Macedonia and the Western Balkans will be the first example of such a market.</a:t>
            </a:r>
          </a:p>
        </p:txBody>
      </p:sp>
    </p:spTree>
    <p:extLst>
      <p:ext uri="{BB962C8B-B14F-4D97-AF65-F5344CB8AC3E}">
        <p14:creationId xmlns:p14="http://schemas.microsoft.com/office/powerpoint/2010/main" val="15441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Accelerator works?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to on-going business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Assessment of the business (needs and capacities)</a:t>
            </a:r>
          </a:p>
          <a:p>
            <a:r>
              <a:rPr lang="en-US" dirty="0" smtClean="0"/>
              <a:t>Risk assessment of new investments and reinvestments </a:t>
            </a:r>
          </a:p>
          <a:p>
            <a:r>
              <a:rPr lang="en-US" dirty="0" smtClean="0"/>
              <a:t>Joint ventures </a:t>
            </a:r>
          </a:p>
          <a:p>
            <a:r>
              <a:rPr lang="en-US" dirty="0" smtClean="0"/>
              <a:t>Know-how and in-kind (up to 20%)</a:t>
            </a:r>
          </a:p>
          <a:p>
            <a:r>
              <a:rPr lang="en-US" dirty="0" smtClean="0"/>
              <a:t>Membership fee/share from the Income generated by the new business development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Start-ups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Business plan development </a:t>
            </a:r>
          </a:p>
          <a:p>
            <a:r>
              <a:rPr lang="en-US" dirty="0"/>
              <a:t>Know-how and in-kind (up to 20%)</a:t>
            </a:r>
          </a:p>
          <a:p>
            <a:r>
              <a:rPr lang="en-US" dirty="0" smtClean="0"/>
              <a:t>Business incubation up to 2 years (based on membership fee/share from the profit)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0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support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Know-how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Direct support in improving the products/services (</a:t>
            </a:r>
            <a:r>
              <a:rPr lang="en-US" dirty="0" err="1"/>
              <a:t>eg</a:t>
            </a:r>
            <a:r>
              <a:rPr lang="en-US" dirty="0"/>
              <a:t>: after branding/labeling, buying an equipment for this) up to 20% (to be set limit according to SME criteria)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In-kind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Direct support in improving the products/services (</a:t>
            </a:r>
            <a:r>
              <a:rPr lang="en-US" dirty="0" err="1" smtClean="0"/>
              <a:t>eg</a:t>
            </a:r>
            <a:r>
              <a:rPr lang="en-US" dirty="0" smtClean="0"/>
              <a:t>: after branding/labeling, buying an equipment for this) up to 20% (to be set limit according to SME criteria)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95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927</Words>
  <Application>Microsoft Office PowerPoint</Application>
  <PresentationFormat>Widescreen</PresentationFormat>
  <Paragraphs>128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International Roma Accelerator</vt:lpstr>
      <vt:lpstr>PowerPoint Presentation</vt:lpstr>
      <vt:lpstr>Project goals</vt:lpstr>
      <vt:lpstr>What is our mission?</vt:lpstr>
      <vt:lpstr>Investments</vt:lpstr>
      <vt:lpstr>Geographical focus</vt:lpstr>
      <vt:lpstr>Eligibility and criteria</vt:lpstr>
      <vt:lpstr>How the Accelerator works?</vt:lpstr>
      <vt:lpstr>Type of support </vt:lpstr>
      <vt:lpstr>What should applicants agree to?</vt:lpstr>
      <vt:lpstr>The selection of candidates will be based on the following criteria:</vt:lpstr>
      <vt:lpstr>Primary</vt:lpstr>
      <vt:lpstr>Secondary</vt:lpstr>
      <vt:lpstr>Benefits for applicants!</vt:lpstr>
      <vt:lpstr>PowerPoint Presentation</vt:lpstr>
      <vt:lpstr>What opportunities does the accelerator offer?</vt:lpstr>
      <vt:lpstr>What do we get for the support we provide?</vt:lpstr>
      <vt:lpstr>Motive, obligation, investment ...</vt:lpstr>
      <vt:lpstr>What percentage of shares does the accelerator acquire? Is he becoming the dominant owner of the company?</vt:lpstr>
      <vt:lpstr>Monitoring and control</vt:lpstr>
      <vt:lpstr>Sequence of activities in the accelerator program</vt:lpstr>
      <vt:lpstr>Application</vt:lpstr>
      <vt:lpstr>Pre-accelerator phase</vt:lpstr>
      <vt:lpstr>ACCELERATION PROGRAM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Roma Accelerator</dc:title>
  <dc:creator>User</dc:creator>
  <cp:lastModifiedBy>SAMSUNG</cp:lastModifiedBy>
  <cp:revision>28</cp:revision>
  <dcterms:created xsi:type="dcterms:W3CDTF">2020-08-14T08:06:03Z</dcterms:created>
  <dcterms:modified xsi:type="dcterms:W3CDTF">2023-02-03T13:48:04Z</dcterms:modified>
</cp:coreProperties>
</file>